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handoutMasterIdLst>
    <p:handoutMasterId r:id="rId13"/>
  </p:handoutMasterIdLst>
  <p:sldIdLst>
    <p:sldId id="285" r:id="rId2"/>
    <p:sldId id="275" r:id="rId3"/>
    <p:sldId id="276" r:id="rId4"/>
    <p:sldId id="277" r:id="rId5"/>
    <p:sldId id="286" r:id="rId6"/>
    <p:sldId id="278" r:id="rId7"/>
    <p:sldId id="279" r:id="rId8"/>
    <p:sldId id="280" r:id="rId9"/>
    <p:sldId id="288" r:id="rId10"/>
    <p:sldId id="289" r:id="rId11"/>
    <p:sldId id="287" r:id="rId12"/>
  </p:sldIdLst>
  <p:sldSz cx="9144000" cy="6858000" type="screen4x3"/>
  <p:notesSz cx="7010400" cy="9296400"/>
  <p:custDataLst>
    <p:tags r:id="rId1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3" autoAdjust="0"/>
    <p:restoredTop sz="93705" autoAdjust="0"/>
  </p:normalViewPr>
  <p:slideViewPr>
    <p:cSldViewPr>
      <p:cViewPr>
        <p:scale>
          <a:sx n="82" d="100"/>
          <a:sy n="82" d="100"/>
        </p:scale>
        <p:origin x="-1206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DB88321B-17D3-4018-88E5-6DDC8CF72F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6190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6203950"/>
            <a:ext cx="2362200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6"/>
          <p:cNvGrpSpPr>
            <a:grpSpLocks/>
          </p:cNvGrpSpPr>
          <p:nvPr/>
        </p:nvGrpSpPr>
        <p:grpSpPr bwMode="auto">
          <a:xfrm>
            <a:off x="-76200" y="-268288"/>
            <a:ext cx="9220200" cy="7126288"/>
            <a:chOff x="-76200" y="-268288"/>
            <a:chExt cx="9220200" cy="7126288"/>
          </a:xfrm>
        </p:grpSpPr>
        <p:pic>
          <p:nvPicPr>
            <p:cNvPr id="6" name="Picture 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76200" y="-268288"/>
              <a:ext cx="9220200" cy="7126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105400" y="5791200"/>
              <a:ext cx="3810000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908C7-8356-4138-86CC-CCCEF9160D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6203950"/>
            <a:ext cx="2362200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D979E-0703-44FB-9877-DCDDB258C0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567F0-B007-4E14-8647-ACB9045720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3BC24-81FF-4362-A1B5-1450A535A6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C4AEB4-52F4-433E-9E9B-38C412F2E4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D7264-2A15-47FE-B671-77026DF44A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2A44E-D0CA-4E98-9AB8-F022AED38D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19B147-26BC-412E-953B-88ED17E2D7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9E5161-BC22-45C9-8313-1C8ADFB80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1446B-B0B9-41F7-AE7A-F92B26B65F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00800" y="152400"/>
            <a:ext cx="20574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01980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BD52D-7A31-4FA0-A68F-E776916B87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FF4100CB-6D15-49AA-9F17-3764BBAE44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93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ransition spd="slow" advClick="0" advTm="10000"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ksw-gtg.com/hbp/guide/#/1/" TargetMode="External"/><Relationship Id="rId2" Type="http://schemas.openxmlformats.org/officeDocument/2006/relationships/hyperlink" Target="http://www.cdc.gov/bloodpressure/about.htm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5791200"/>
            <a:ext cx="3810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2286000"/>
            <a:ext cx="7924800" cy="1143000"/>
          </a:xfrm>
        </p:spPr>
        <p:txBody>
          <a:bodyPr/>
          <a:lstStyle/>
          <a:p>
            <a:pPr algn="ctr" eaLnBrk="1" hangingPunct="1"/>
            <a:r>
              <a:rPr lang="es-PR" sz="4800" b="1" smtClean="0"/>
              <a:t/>
            </a:r>
            <a:br>
              <a:rPr lang="es-PR" sz="4800" b="1" smtClean="0"/>
            </a:br>
            <a:r>
              <a:rPr lang="es-PR" sz="4800" b="1" smtClean="0"/>
              <a:t/>
            </a:r>
            <a:br>
              <a:rPr lang="es-PR" sz="4800" b="1" smtClean="0"/>
            </a:br>
            <a:r>
              <a:rPr lang="es-PR" sz="4800" b="1" smtClean="0"/>
              <a:t/>
            </a:r>
            <a:br>
              <a:rPr lang="es-PR" sz="4800" b="1" smtClean="0"/>
            </a:br>
            <a:r>
              <a:rPr lang="es-PR" sz="4800" b="1" smtClean="0"/>
              <a:t/>
            </a:r>
            <a:br>
              <a:rPr lang="es-PR" sz="4800" b="1" smtClean="0"/>
            </a:br>
            <a:endParaRPr lang="es-PR" sz="4800" b="1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6200" y="1371600"/>
            <a:ext cx="8878748" cy="1752600"/>
          </a:xfrm>
        </p:spPr>
        <p:txBody>
          <a:bodyPr/>
          <a:lstStyle/>
          <a:p>
            <a:pPr>
              <a:defRPr/>
            </a:pPr>
            <a:r>
              <a:rPr lang="es-E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Cuide su Presión Arterial</a:t>
            </a:r>
            <a:endParaRPr lang="es-E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09800" y="0"/>
            <a:ext cx="441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Unidad de Educación en Salud</a:t>
            </a:r>
            <a:endParaRPr lang="es-ES_tradnl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es-P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División de Asuntos Médicos y Dentales</a:t>
            </a:r>
            <a:endParaRPr lang="es-ES_tradnl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 </a:t>
            </a:r>
            <a:endParaRPr lang="es-ES_tradnl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 </a:t>
            </a:r>
            <a:endParaRPr lang="es-ES_tradnl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438400"/>
            <a:ext cx="3287693" cy="1955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80268419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Sabía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usted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que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…</a:t>
            </a:r>
            <a:endParaRPr lang="es-P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304800" y="2288730"/>
            <a:ext cx="8534400" cy="4797870"/>
          </a:xfrm>
        </p:spPr>
        <p:txBody>
          <a:bodyPr/>
          <a:lstStyle/>
          <a:p>
            <a:pPr eaLnBrk="1" hangingPunct="1"/>
            <a:r>
              <a:rPr lang="es-ES" sz="2400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rial" pitchFamily="34" charset="0"/>
              </a:rPr>
              <a:t>La presión arterial es </a:t>
            </a:r>
            <a:r>
              <a:rPr lang="es-ES" sz="2400" dirty="0">
                <a:solidFill>
                  <a:schemeClr val="tx2">
                    <a:lumMod val="50000"/>
                  </a:schemeClr>
                </a:solidFill>
                <a:latin typeface="+mj-lt"/>
                <a:cs typeface="Arial" pitchFamily="34" charset="0"/>
              </a:rPr>
              <a:t>la fuerza que ejerce la sangre a través de las paredes de las </a:t>
            </a:r>
            <a:r>
              <a:rPr lang="es-ES" sz="2400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rial" pitchFamily="34" charset="0"/>
              </a:rPr>
              <a:t>arterias cuando el corazón bombea la sangre. </a:t>
            </a:r>
          </a:p>
          <a:p>
            <a:pPr marL="0" indent="0" eaLnBrk="1" hangingPunct="1">
              <a:buNone/>
            </a:pPr>
            <a:endParaRPr lang="es-ES" sz="2400" dirty="0" smtClean="0">
              <a:solidFill>
                <a:schemeClr val="tx2">
                  <a:lumMod val="50000"/>
                </a:schemeClr>
              </a:solidFill>
              <a:latin typeface="+mj-lt"/>
              <a:cs typeface="Arial" pitchFamily="34" charset="0"/>
            </a:endParaRPr>
          </a:p>
          <a:p>
            <a:pPr eaLnBrk="1" hangingPunct="1"/>
            <a:r>
              <a:rPr lang="es-ES" sz="2400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rial" pitchFamily="34" charset="0"/>
              </a:rPr>
              <a:t>La alta presión arterial podría causar serios problemas de salud como por ejemplo: enfermedad coronaria, insuficiencia cardíaca, accidente cerebrovascular (derrame cerebral), insuficiencia renal, entre otros</a:t>
            </a:r>
            <a:r>
              <a:rPr lang="es-ES" sz="2800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rial" pitchFamily="34" charset="0"/>
              </a:rPr>
              <a:t>. </a:t>
            </a:r>
          </a:p>
          <a:p>
            <a:pPr eaLnBrk="1" hangingPunct="1"/>
            <a:endParaRPr lang="es-ES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None/>
            </a:pPr>
            <a:endParaRPr lang="es-PR" sz="3100" dirty="0" smtClean="0">
              <a:latin typeface="Arial" charset="0"/>
              <a:cs typeface="Arial" charset="0"/>
            </a:endParaRPr>
          </a:p>
        </p:txBody>
      </p:sp>
      <p:pic>
        <p:nvPicPr>
          <p:cNvPr id="6" name="Picture 4" descr="ve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4200" y="381000"/>
            <a:ext cx="1981200" cy="158496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</p:cSld>
  <p:clrMapOvr>
    <a:masterClrMapping/>
  </p:clrMapOvr>
  <p:transition spd="slow" advClick="0" advTm="1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P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Sab</a:t>
            </a:r>
            <a:r>
              <a:rPr lang="el-G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ί</a:t>
            </a:r>
            <a:r>
              <a:rPr lang="es-P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a usted que…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304800" y="2057400"/>
            <a:ext cx="8534400" cy="1127125"/>
          </a:xfrm>
        </p:spPr>
        <p:txBody>
          <a:bodyPr/>
          <a:lstStyle/>
          <a:p>
            <a:pPr>
              <a:defRPr/>
            </a:pPr>
            <a:r>
              <a:rPr lang="es-PR" sz="2800" dirty="0" smtClean="0">
                <a:latin typeface="+mj-lt"/>
                <a:cs typeface="Arial" pitchFamily="34" charset="0"/>
              </a:rPr>
              <a:t>La </a:t>
            </a:r>
            <a:r>
              <a:rPr lang="es-PR" sz="2800" dirty="0">
                <a:latin typeface="+mj-lt"/>
                <a:cs typeface="Arial" pitchFamily="34" charset="0"/>
              </a:rPr>
              <a:t>presión arterial se </a:t>
            </a:r>
            <a:r>
              <a:rPr lang="es-PR" sz="2800" dirty="0" smtClean="0">
                <a:latin typeface="+mj-lt"/>
                <a:cs typeface="Arial" pitchFamily="34" charset="0"/>
              </a:rPr>
              <a:t>mide en </a:t>
            </a:r>
            <a:r>
              <a:rPr lang="es-PR" sz="2800" dirty="0">
                <a:latin typeface="+mj-lt"/>
                <a:cs typeface="Arial" pitchFamily="34" charset="0"/>
              </a:rPr>
              <a:t>dos </a:t>
            </a:r>
            <a:r>
              <a:rPr lang="es-PR" sz="2800" dirty="0" smtClean="0">
                <a:latin typeface="+mj-lt"/>
                <a:cs typeface="Arial" pitchFamily="34" charset="0"/>
              </a:rPr>
              <a:t>números:  </a:t>
            </a:r>
            <a:endParaRPr lang="es-PR" sz="2800" dirty="0">
              <a:latin typeface="+mj-lt"/>
              <a:cs typeface="Arial" pitchFamily="34" charset="0"/>
            </a:endParaRPr>
          </a:p>
          <a:p>
            <a:pPr lvl="1">
              <a:spcBef>
                <a:spcPct val="80000"/>
              </a:spcBef>
              <a:defRPr/>
            </a:pPr>
            <a:r>
              <a:rPr lang="es-PR" sz="2400" dirty="0">
                <a:latin typeface="+mj-lt"/>
                <a:cs typeface="Arial" pitchFamily="34" charset="0"/>
              </a:rPr>
              <a:t>El número </a:t>
            </a:r>
            <a:r>
              <a:rPr lang="es-PR" sz="2400" dirty="0" smtClean="0">
                <a:latin typeface="+mj-lt"/>
                <a:cs typeface="Arial" pitchFamily="34" charset="0"/>
              </a:rPr>
              <a:t>superior, llamado presión sistólica es la presión en los vasos sanguíneos cuando </a:t>
            </a:r>
            <a:r>
              <a:rPr lang="es-PR" sz="2400" dirty="0">
                <a:latin typeface="+mj-lt"/>
                <a:cs typeface="Arial" pitchFamily="34" charset="0"/>
              </a:rPr>
              <a:t>el corazón </a:t>
            </a:r>
            <a:r>
              <a:rPr lang="es-PR" sz="2400" dirty="0" smtClean="0">
                <a:latin typeface="+mj-lt"/>
                <a:cs typeface="Arial" pitchFamily="34" charset="0"/>
              </a:rPr>
              <a:t>late</a:t>
            </a:r>
            <a:r>
              <a:rPr lang="es-PR" sz="2000" dirty="0" smtClean="0">
                <a:latin typeface="+mj-lt"/>
                <a:cs typeface="Arial" pitchFamily="34" charset="0"/>
              </a:rPr>
              <a:t>.</a:t>
            </a:r>
            <a:endParaRPr lang="es-PR" sz="2000" dirty="0">
              <a:latin typeface="+mj-lt"/>
              <a:cs typeface="Arial" pitchFamily="34" charset="0"/>
            </a:endParaRPr>
          </a:p>
          <a:p>
            <a:pPr lvl="1">
              <a:spcBef>
                <a:spcPct val="80000"/>
              </a:spcBef>
              <a:spcAft>
                <a:spcPct val="10000"/>
              </a:spcAft>
              <a:defRPr/>
            </a:pPr>
            <a:r>
              <a:rPr lang="es-PR" sz="2400" dirty="0">
                <a:latin typeface="+mj-lt"/>
                <a:cs typeface="Arial" pitchFamily="34" charset="0"/>
              </a:rPr>
              <a:t>El número </a:t>
            </a:r>
            <a:r>
              <a:rPr lang="es-PR" sz="2400" dirty="0" smtClean="0">
                <a:latin typeface="+mj-lt"/>
                <a:cs typeface="Arial" pitchFamily="34" charset="0"/>
              </a:rPr>
              <a:t>inferior, llamado presión diastólica, se refiere cuando </a:t>
            </a:r>
            <a:r>
              <a:rPr lang="es-PR" sz="2400" dirty="0">
                <a:latin typeface="+mj-lt"/>
                <a:cs typeface="Arial" pitchFamily="34" charset="0"/>
              </a:rPr>
              <a:t>el corazón </a:t>
            </a:r>
            <a:r>
              <a:rPr lang="es-PR" sz="2400" dirty="0" smtClean="0">
                <a:latin typeface="+mj-lt"/>
                <a:cs typeface="Arial" pitchFamily="34" charset="0"/>
              </a:rPr>
              <a:t>descansa ente cada latido.</a:t>
            </a:r>
            <a:endParaRPr lang="es-PR" sz="2000" dirty="0">
              <a:solidFill>
                <a:srgbClr val="0070C0"/>
              </a:solidFill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78988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839200" cy="2743200"/>
          </a:xfrm>
        </p:spPr>
        <p:txBody>
          <a:bodyPr anchor="ctr"/>
          <a:lstStyle/>
          <a:p>
            <a:pPr>
              <a:defRPr/>
            </a:pPr>
            <a:r>
              <a:rPr lang="es-PR" sz="2400" dirty="0">
                <a:latin typeface="+mj-lt"/>
                <a:cs typeface="Arial" pitchFamily="34" charset="0"/>
              </a:rPr>
              <a:t>Los valores deseables para la presión arterial son </a:t>
            </a:r>
            <a:r>
              <a:rPr lang="es-PR" sz="2400" u="sng" dirty="0">
                <a:latin typeface="+mj-lt"/>
                <a:cs typeface="Arial" pitchFamily="34" charset="0"/>
              </a:rPr>
              <a:t>120/80 </a:t>
            </a:r>
            <a:r>
              <a:rPr lang="es-PR" sz="2400" u="sng" dirty="0" err="1">
                <a:latin typeface="+mj-lt"/>
                <a:cs typeface="Arial" pitchFamily="34" charset="0"/>
              </a:rPr>
              <a:t>ó</a:t>
            </a:r>
            <a:r>
              <a:rPr lang="es-PR" sz="2400" u="sng" dirty="0">
                <a:latin typeface="+mj-lt"/>
                <a:cs typeface="Arial" pitchFamily="34" charset="0"/>
              </a:rPr>
              <a:t> menos.</a:t>
            </a:r>
          </a:p>
          <a:p>
            <a:pPr>
              <a:defRPr/>
            </a:pPr>
            <a:r>
              <a:rPr lang="es-PR" sz="2400" dirty="0">
                <a:latin typeface="+mj-lt"/>
                <a:cs typeface="Arial" pitchFamily="34" charset="0"/>
              </a:rPr>
              <a:t>La presión arterial se considera </a:t>
            </a:r>
            <a:r>
              <a:rPr lang="es-PR" sz="2400" b="1" dirty="0">
                <a:latin typeface="+mj-lt"/>
                <a:cs typeface="Arial" pitchFamily="34" charset="0"/>
              </a:rPr>
              <a:t>alta</a:t>
            </a:r>
            <a:r>
              <a:rPr lang="es-PR" sz="2400" dirty="0">
                <a:latin typeface="+mj-lt"/>
                <a:cs typeface="Arial" pitchFamily="34" charset="0"/>
              </a:rPr>
              <a:t> si la presión está constantemente por encima de </a:t>
            </a:r>
            <a:r>
              <a:rPr lang="es-PR" sz="2400" u="sng" dirty="0">
                <a:latin typeface="+mj-lt"/>
                <a:cs typeface="Arial" pitchFamily="34" charset="0"/>
              </a:rPr>
              <a:t>140/90</a:t>
            </a:r>
            <a:r>
              <a:rPr lang="es-PR" sz="2400" u="sng" dirty="0" smtClean="0">
                <a:latin typeface="+mj-lt"/>
                <a:cs typeface="Arial" pitchFamily="34" charset="0"/>
              </a:rPr>
              <a:t>.</a:t>
            </a:r>
            <a:endParaRPr lang="es-PR" sz="2400" u="sng" dirty="0">
              <a:latin typeface="+mj-lt"/>
              <a:cs typeface="Arial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772400" cy="1143000"/>
          </a:xfrm>
        </p:spPr>
        <p:txBody>
          <a:bodyPr/>
          <a:lstStyle/>
          <a:p>
            <a:pPr eaLnBrk="1" hangingPunct="1"/>
            <a:r>
              <a:rPr lang="es-P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Sab</a:t>
            </a:r>
            <a:r>
              <a:rPr lang="el-G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ί</a:t>
            </a:r>
            <a:r>
              <a:rPr lang="es-P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a usted que…</a:t>
            </a:r>
          </a:p>
        </p:txBody>
      </p:sp>
      <p:pic>
        <p:nvPicPr>
          <p:cNvPr id="5" name="Picture 4" descr="Picture1 hb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4267200"/>
            <a:ext cx="2514600" cy="2142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 bwMode="auto">
          <a:xfrm>
            <a:off x="2895600" y="4267200"/>
            <a:ext cx="2819400" cy="228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2940756" y="4330700"/>
            <a:ext cx="152400" cy="225777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562600" y="4375856"/>
            <a:ext cx="152400" cy="225777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037223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Sabía usted que…</a:t>
            </a:r>
            <a:endParaRPr lang="es-ES_tradn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650016"/>
              </p:ext>
            </p:extLst>
          </p:nvPr>
        </p:nvGraphicFramePr>
        <p:xfrm>
          <a:off x="990600" y="2209800"/>
          <a:ext cx="7391400" cy="3649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/>
                <a:gridCol w="3962400"/>
              </a:tblGrid>
              <a:tr h="121920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s-ES_tradnl" sz="24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Niveles normales:</a:t>
                      </a:r>
                      <a:endParaRPr lang="es-ES_tradnl" sz="24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sistólica: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menor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a 120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+mj-lt"/>
                        </a:rPr>
                        <a:t>mmHg</a:t>
                      </a:r>
                      <a:br>
                        <a:rPr lang="en-US" sz="2400" b="0" dirty="0">
                          <a:solidFill>
                            <a:schemeClr val="tx1"/>
                          </a:solidFill>
                          <a:latin typeface="+mj-lt"/>
                        </a:rPr>
                      </a:b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diastólica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: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menor</a:t>
                      </a:r>
                      <a:r>
                        <a:rPr lang="en-US" sz="24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a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+mj-lt"/>
                        </a:rPr>
                        <a:t>80mmHg</a:t>
                      </a:r>
                    </a:p>
                  </a:txBody>
                  <a:tcPr marL="0" marR="0" marT="0" marB="0"/>
                </a:tc>
              </a:tr>
              <a:tr h="13327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s-ES_tradnl" sz="24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Niveles en riesgo:                   (pre hipertensión)</a:t>
                      </a:r>
                      <a:endParaRPr lang="es-ES_tradnl" sz="24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s-ES_tradnl" sz="2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sistólica: </a:t>
                      </a:r>
                      <a:r>
                        <a:rPr lang="es-ES_tradnl" sz="2400" b="0" dirty="0">
                          <a:solidFill>
                            <a:schemeClr val="tx1"/>
                          </a:solidFill>
                          <a:latin typeface="+mj-lt"/>
                        </a:rPr>
                        <a:t>120–139 </a:t>
                      </a:r>
                      <a:r>
                        <a:rPr lang="es-ES_tradnl" sz="24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mmHg</a:t>
                      </a:r>
                      <a:r>
                        <a:rPr lang="es-ES_tradnl" sz="2400" b="0" dirty="0">
                          <a:solidFill>
                            <a:schemeClr val="tx1"/>
                          </a:solidFill>
                          <a:latin typeface="+mj-lt"/>
                        </a:rPr>
                        <a:t/>
                      </a:r>
                      <a:br>
                        <a:rPr lang="es-ES_tradnl" sz="2400" b="0" dirty="0">
                          <a:solidFill>
                            <a:schemeClr val="tx1"/>
                          </a:solidFill>
                          <a:latin typeface="+mj-lt"/>
                        </a:rPr>
                      </a:br>
                      <a:r>
                        <a:rPr lang="es-ES_tradnl" sz="2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diastólica: </a:t>
                      </a:r>
                      <a:r>
                        <a:rPr lang="es-ES_tradnl" sz="2400" b="0" dirty="0">
                          <a:solidFill>
                            <a:schemeClr val="tx1"/>
                          </a:solidFill>
                          <a:latin typeface="+mj-lt"/>
                        </a:rPr>
                        <a:t>80–89 </a:t>
                      </a:r>
                      <a:r>
                        <a:rPr lang="es-ES_tradnl" sz="24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mmHg</a:t>
                      </a:r>
                      <a:endParaRPr lang="es-ES_tradnl" sz="2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0" marR="0" marT="0" marB="0"/>
                </a:tc>
              </a:tr>
              <a:tr h="9956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s-ES_tradnl" sz="24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Niveles</a:t>
                      </a:r>
                      <a:r>
                        <a:rPr lang="es-ES_tradnl" sz="2400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elevados:</a:t>
                      </a:r>
                      <a:endParaRPr lang="es-ES_tradnl" sz="24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sistólica: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+mj-lt"/>
                        </a:rPr>
                        <a:t>140 mmHg 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o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más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+mj-lt"/>
                        </a:rPr>
                        <a:t/>
                      </a:r>
                      <a:br>
                        <a:rPr lang="en-US" sz="2400" b="0" dirty="0">
                          <a:solidFill>
                            <a:schemeClr val="tx1"/>
                          </a:solidFill>
                          <a:latin typeface="+mj-lt"/>
                        </a:rPr>
                      </a:b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diastólica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: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+mj-lt"/>
                        </a:rPr>
                        <a:t>90 mmHg 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o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más</a:t>
                      </a:r>
                      <a:endParaRPr lang="en-US" sz="2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6391359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81200"/>
            <a:ext cx="8458200" cy="4419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PR" sz="2400" dirty="0" smtClean="0">
                <a:latin typeface="+mj-lt"/>
                <a:ea typeface="ＭＳ Ｐゴシック" pitchFamily="23" charset="-128"/>
                <a:cs typeface="Arial" charset="0"/>
              </a:rPr>
              <a:t>Algunos factores de riesgo que pueden aumentar la presión arterial son:</a:t>
            </a:r>
          </a:p>
          <a:p>
            <a:pPr marL="0" indent="0">
              <a:lnSpc>
                <a:spcPct val="90000"/>
              </a:lnSpc>
              <a:buNone/>
            </a:pPr>
            <a:endParaRPr lang="es-PR" sz="2800" dirty="0">
              <a:latin typeface="+mj-lt"/>
              <a:ea typeface="ＭＳ Ｐゴシック" pitchFamily="23" charset="-128"/>
              <a:cs typeface="Arial" charset="0"/>
            </a:endParaRPr>
          </a:p>
          <a:p>
            <a:pPr lvl="1">
              <a:lnSpc>
                <a:spcPct val="90000"/>
              </a:lnSpc>
            </a:pPr>
            <a:r>
              <a:rPr lang="es-PR" sz="2400" dirty="0">
                <a:latin typeface="+mj-lt"/>
                <a:ea typeface="ＭＳ Ｐゴシック" pitchFamily="23" charset="-128"/>
                <a:cs typeface="Arial" charset="0"/>
              </a:rPr>
              <a:t>Historial </a:t>
            </a:r>
            <a:r>
              <a:rPr lang="es-PR" sz="2400" dirty="0" smtClean="0">
                <a:latin typeface="+mj-lt"/>
                <a:ea typeface="ＭＳ Ｐゴシック" pitchFamily="23" charset="-128"/>
                <a:cs typeface="Arial" charset="0"/>
              </a:rPr>
              <a:t>familiar</a:t>
            </a:r>
          </a:p>
          <a:p>
            <a:pPr lvl="1">
              <a:lnSpc>
                <a:spcPct val="90000"/>
              </a:lnSpc>
            </a:pPr>
            <a:r>
              <a:rPr lang="es-PR" sz="2400" dirty="0" smtClean="0">
                <a:latin typeface="+mj-lt"/>
                <a:ea typeface="ＭＳ Ｐゴシック" pitchFamily="23" charset="-128"/>
                <a:cs typeface="Arial" charset="0"/>
              </a:rPr>
              <a:t>Diabetes</a:t>
            </a:r>
          </a:p>
          <a:p>
            <a:pPr lvl="1">
              <a:lnSpc>
                <a:spcPct val="90000"/>
              </a:lnSpc>
            </a:pPr>
            <a:r>
              <a:rPr lang="es-PR" sz="2400" dirty="0" smtClean="0">
                <a:latin typeface="+mj-lt"/>
                <a:ea typeface="ＭＳ Ｐゴシック" pitchFamily="23" charset="-128"/>
                <a:cs typeface="Arial" charset="0"/>
              </a:rPr>
              <a:t>Falta de actividad física</a:t>
            </a:r>
          </a:p>
          <a:p>
            <a:pPr lvl="1">
              <a:lnSpc>
                <a:spcPct val="90000"/>
              </a:lnSpc>
            </a:pPr>
            <a:r>
              <a:rPr lang="es-PR" sz="2400" dirty="0" smtClean="0">
                <a:latin typeface="+mj-lt"/>
                <a:ea typeface="ＭＳ Ｐゴシック" pitchFamily="23" charset="-128"/>
                <a:cs typeface="Arial" charset="0"/>
              </a:rPr>
              <a:t>Obesidad</a:t>
            </a:r>
            <a:endParaRPr lang="es-PR" sz="2400" dirty="0">
              <a:latin typeface="+mj-lt"/>
              <a:ea typeface="ＭＳ Ｐゴシック" pitchFamily="23" charset="-128"/>
              <a:cs typeface="Arial" charset="0"/>
            </a:endParaRPr>
          </a:p>
          <a:p>
            <a:pPr lvl="1">
              <a:lnSpc>
                <a:spcPct val="90000"/>
              </a:lnSpc>
            </a:pPr>
            <a:r>
              <a:rPr lang="es-PR" sz="2400" dirty="0" smtClean="0">
                <a:latin typeface="+mj-lt"/>
                <a:ea typeface="ＭＳ Ｐゴシック" pitchFamily="23" charset="-128"/>
                <a:cs typeface="Arial" charset="0"/>
              </a:rPr>
              <a:t>Uso del tabaco</a:t>
            </a:r>
            <a:endParaRPr lang="es-PR" sz="2400" dirty="0">
              <a:latin typeface="+mj-lt"/>
              <a:ea typeface="ＭＳ Ｐゴシック" pitchFamily="23" charset="-128"/>
              <a:cs typeface="Arial" charset="0"/>
            </a:endParaRPr>
          </a:p>
          <a:p>
            <a:pPr lvl="1">
              <a:lnSpc>
                <a:spcPct val="90000"/>
              </a:lnSpc>
            </a:pPr>
            <a:r>
              <a:rPr lang="es-PR" sz="2400" dirty="0">
                <a:latin typeface="+mj-lt"/>
                <a:ea typeface="ＭＳ Ｐゴシック" pitchFamily="23" charset="-128"/>
                <a:cs typeface="Arial" charset="0"/>
              </a:rPr>
              <a:t>Dieta alta en sodio (sal)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772400" cy="1143000"/>
          </a:xfrm>
        </p:spPr>
        <p:txBody>
          <a:bodyPr/>
          <a:lstStyle/>
          <a:p>
            <a:pPr eaLnBrk="1" hangingPunct="1"/>
            <a:r>
              <a:rPr lang="es-P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Sab</a:t>
            </a:r>
            <a:r>
              <a:rPr lang="el-G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ί</a:t>
            </a:r>
            <a:r>
              <a:rPr lang="es-P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a usted que…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5562600" y="4375856"/>
            <a:ext cx="152400" cy="225777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pic>
        <p:nvPicPr>
          <p:cNvPr id="1026" name="Picture 2" descr="T:\Asuntos Medicos\Calidad Clínica\Calidad Educativa\Fotos\Medicina\Alta Presión (hipertensión)\Presión Alta 2 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590800"/>
            <a:ext cx="2057400" cy="311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22777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81200"/>
            <a:ext cx="8839200" cy="4337280"/>
          </a:xfrm>
        </p:spPr>
        <p:txBody>
          <a:bodyPr/>
          <a:lstStyle/>
          <a:p>
            <a:pPr marL="274320" indent="-274320">
              <a:spcBef>
                <a:spcPts val="0"/>
              </a:spcBef>
            </a:pPr>
            <a:r>
              <a:rPr lang="es-ES" sz="2400" dirty="0" smtClean="0">
                <a:latin typeface="+mj-lt"/>
                <a:ea typeface="ＭＳ Ｐゴシック" pitchFamily="23" charset="-128"/>
                <a:cs typeface="Arial" pitchFamily="34" charset="0"/>
              </a:rPr>
              <a:t>La presión arterial alta se conoce como “asesino silencioso” pues usualmente, no presenta signos ni síntomas de advertencia y muchos no saben que la padecen.</a:t>
            </a:r>
          </a:p>
          <a:p>
            <a:pPr marL="0" indent="0">
              <a:spcBef>
                <a:spcPts val="0"/>
              </a:spcBef>
              <a:buNone/>
            </a:pPr>
            <a:endParaRPr lang="es-ES" sz="2400" dirty="0">
              <a:latin typeface="+mj-lt"/>
              <a:ea typeface="ＭＳ Ｐゴシック" pitchFamily="23" charset="-128"/>
              <a:cs typeface="Arial" pitchFamily="34" charset="0"/>
            </a:endParaRPr>
          </a:p>
          <a:p>
            <a:pPr marL="0" indent="-274320">
              <a:spcBef>
                <a:spcPts val="0"/>
              </a:spcBef>
            </a:pPr>
            <a:r>
              <a:rPr lang="es-ES" sz="2400" dirty="0">
                <a:latin typeface="+mj-lt"/>
                <a:ea typeface="ＭＳ Ｐゴシック" pitchFamily="23" charset="-128"/>
                <a:cs typeface="Arial" pitchFamily="34" charset="0"/>
              </a:rPr>
              <a:t>Algunos de </a:t>
            </a:r>
            <a:r>
              <a:rPr lang="es-ES" sz="2400" dirty="0" smtClean="0">
                <a:latin typeface="+mj-lt"/>
                <a:ea typeface="ＭＳ Ｐゴシック" pitchFamily="23" charset="-128"/>
                <a:cs typeface="Arial" pitchFamily="34" charset="0"/>
              </a:rPr>
              <a:t>los signos </a:t>
            </a:r>
            <a:r>
              <a:rPr lang="es-ES" sz="2400" dirty="0">
                <a:latin typeface="+mj-lt"/>
                <a:ea typeface="ＭＳ Ｐゴシック" pitchFamily="23" charset="-128"/>
                <a:cs typeface="Arial" pitchFamily="34" charset="0"/>
              </a:rPr>
              <a:t>más comunes son</a:t>
            </a:r>
            <a:r>
              <a:rPr lang="es-ES" sz="2400" dirty="0" smtClean="0">
                <a:latin typeface="+mj-lt"/>
                <a:ea typeface="ＭＳ Ｐゴシック" pitchFamily="23" charset="-128"/>
                <a:cs typeface="Arial" pitchFamily="34" charset="0"/>
              </a:rPr>
              <a:t>:</a:t>
            </a:r>
            <a:endParaRPr lang="es-ES" sz="2400" dirty="0">
              <a:latin typeface="+mj-lt"/>
              <a:ea typeface="ＭＳ Ｐゴシック" pitchFamily="23" charset="-128"/>
              <a:cs typeface="Arial" pitchFamily="34" charset="0"/>
            </a:endParaRPr>
          </a:p>
          <a:p>
            <a:pPr marL="0" indent="0">
              <a:buNone/>
            </a:pPr>
            <a:r>
              <a:rPr lang="es-ES" dirty="0">
                <a:latin typeface="+mj-lt"/>
                <a:ea typeface="ＭＳ Ｐゴシック" pitchFamily="23" charset="-128"/>
                <a:cs typeface="Arial" pitchFamily="34" charset="0"/>
              </a:rPr>
              <a:t>  </a:t>
            </a:r>
            <a:r>
              <a:rPr lang="es-ES" sz="2400" dirty="0" smtClean="0">
                <a:latin typeface="+mj-lt"/>
                <a:ea typeface="ＭＳ Ｐゴシック" pitchFamily="23" charset="-128"/>
                <a:cs typeface="Arial" pitchFamily="34" charset="0"/>
              </a:rPr>
              <a:t>- </a:t>
            </a:r>
            <a:r>
              <a:rPr lang="es-ES" sz="2400" dirty="0">
                <a:latin typeface="+mj-lt"/>
                <a:ea typeface="ＭＳ Ｐゴシック" pitchFamily="23" charset="-128"/>
                <a:cs typeface="Arial" pitchFamily="34" charset="0"/>
              </a:rPr>
              <a:t>Dolor de </a:t>
            </a:r>
            <a:r>
              <a:rPr lang="es-ES" sz="2400" dirty="0" smtClean="0">
                <a:latin typeface="+mj-lt"/>
                <a:ea typeface="ＭＳ Ｐゴシック" pitchFamily="23" charset="-128"/>
                <a:cs typeface="Arial" pitchFamily="34" charset="0"/>
              </a:rPr>
              <a:t>pecho</a:t>
            </a:r>
          </a:p>
          <a:p>
            <a:pPr marL="0" lvl="1" indent="0">
              <a:buNone/>
            </a:pPr>
            <a:r>
              <a:rPr lang="es-ES" sz="2400" dirty="0">
                <a:latin typeface="+mj-lt"/>
                <a:ea typeface="ＭＳ Ｐゴシック" pitchFamily="23" charset="-128"/>
                <a:cs typeface="Arial" pitchFamily="34" charset="0"/>
              </a:rPr>
              <a:t> </a:t>
            </a:r>
            <a:r>
              <a:rPr lang="es-ES" sz="2400" dirty="0" smtClean="0">
                <a:latin typeface="+mj-lt"/>
                <a:ea typeface="ＭＳ Ｐゴシック" pitchFamily="23" charset="-128"/>
                <a:cs typeface="Arial" pitchFamily="34" charset="0"/>
              </a:rPr>
              <a:t>  </a:t>
            </a:r>
            <a:r>
              <a:rPr lang="es-ES" sz="2400" dirty="0">
                <a:latin typeface="+mj-lt"/>
                <a:ea typeface="ＭＳ Ｐゴシック" pitchFamily="23" charset="-128"/>
                <a:cs typeface="Arial" pitchFamily="34" charset="0"/>
              </a:rPr>
              <a:t>- </a:t>
            </a:r>
            <a:r>
              <a:rPr lang="es-ES" sz="2400" dirty="0" smtClean="0">
                <a:latin typeface="+mj-lt"/>
                <a:ea typeface="ＭＳ Ｐゴシック" pitchFamily="23" charset="-128"/>
                <a:cs typeface="Arial" pitchFamily="34" charset="0"/>
              </a:rPr>
              <a:t>Dolor </a:t>
            </a:r>
            <a:r>
              <a:rPr lang="es-ES" sz="2400" dirty="0">
                <a:latin typeface="+mj-lt"/>
                <a:ea typeface="ＭＳ Ｐゴシック" pitchFamily="23" charset="-128"/>
                <a:cs typeface="Arial" pitchFamily="34" charset="0"/>
              </a:rPr>
              <a:t>de cabeza </a:t>
            </a:r>
          </a:p>
          <a:p>
            <a:pPr marL="0" lvl="1" indent="0">
              <a:buNone/>
            </a:pPr>
            <a:r>
              <a:rPr lang="es-ES" sz="2400" dirty="0">
                <a:latin typeface="+mj-lt"/>
                <a:ea typeface="ＭＳ Ｐゴシック" pitchFamily="23" charset="-128"/>
                <a:cs typeface="Arial" pitchFamily="34" charset="0"/>
              </a:rPr>
              <a:t> </a:t>
            </a:r>
            <a:r>
              <a:rPr lang="es-ES" sz="2400" dirty="0" smtClean="0">
                <a:latin typeface="+mj-lt"/>
                <a:ea typeface="ＭＳ Ｐゴシック" pitchFamily="23" charset="-128"/>
                <a:cs typeface="Arial" pitchFamily="34" charset="0"/>
              </a:rPr>
              <a:t>  - Cambios en la visión</a:t>
            </a:r>
            <a:endParaRPr lang="es-ES" sz="2400" dirty="0">
              <a:latin typeface="+mj-lt"/>
              <a:ea typeface="ＭＳ Ｐゴシック" pitchFamily="23" charset="-128"/>
              <a:cs typeface="Arial" pitchFamily="34" charset="0"/>
            </a:endParaRPr>
          </a:p>
          <a:p>
            <a:pPr marL="0" indent="0">
              <a:buNone/>
            </a:pPr>
            <a:r>
              <a:rPr lang="es-ES" sz="2400" dirty="0">
                <a:latin typeface="Arial" pitchFamily="34" charset="0"/>
                <a:ea typeface="ＭＳ Ｐゴシック" pitchFamily="23" charset="-128"/>
                <a:cs typeface="Arial" pitchFamily="34" charset="0"/>
              </a:rPr>
              <a:t>  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772400" cy="1143000"/>
          </a:xfrm>
        </p:spPr>
        <p:txBody>
          <a:bodyPr/>
          <a:lstStyle/>
          <a:p>
            <a:pPr eaLnBrk="1" hangingPunct="1"/>
            <a:r>
              <a:rPr lang="es-P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Sab</a:t>
            </a:r>
            <a:r>
              <a:rPr lang="el-G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ί</a:t>
            </a:r>
            <a:r>
              <a:rPr lang="es-P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a usted que…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5562600" y="4375856"/>
            <a:ext cx="152400" cy="225777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559461" y="3962400"/>
            <a:ext cx="4572000" cy="2511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eaLnBrk="0" hangingPunct="0">
              <a:spcBef>
                <a:spcPct val="20000"/>
              </a:spcBef>
              <a:buFontTx/>
              <a:buChar char="-"/>
            </a:pPr>
            <a:r>
              <a:rPr lang="es-PR" dirty="0" smtClean="0">
                <a:latin typeface="+mj-lt"/>
                <a:cs typeface="Arial" pitchFamily="34" charset="0"/>
              </a:rPr>
              <a:t> Latidos irregulares del    </a:t>
            </a:r>
          </a:p>
          <a:p>
            <a:pPr lvl="1" eaLnBrk="0" hangingPunct="0">
              <a:spcBef>
                <a:spcPct val="20000"/>
              </a:spcBef>
            </a:pPr>
            <a:r>
              <a:rPr lang="es-PR" dirty="0">
                <a:latin typeface="+mj-lt"/>
                <a:cs typeface="Arial" pitchFamily="34" charset="0"/>
              </a:rPr>
              <a:t> </a:t>
            </a:r>
            <a:r>
              <a:rPr lang="es-PR" dirty="0" smtClean="0">
                <a:latin typeface="+mj-lt"/>
                <a:cs typeface="Arial" pitchFamily="34" charset="0"/>
              </a:rPr>
              <a:t>  corazón</a:t>
            </a:r>
            <a:endParaRPr lang="es-PR" dirty="0">
              <a:latin typeface="+mj-lt"/>
              <a:cs typeface="Arial" pitchFamily="34" charset="0"/>
            </a:endParaRPr>
          </a:p>
          <a:p>
            <a:pPr lvl="1" eaLnBrk="0" hangingPunct="0">
              <a:spcBef>
                <a:spcPct val="20000"/>
              </a:spcBef>
              <a:buFontTx/>
              <a:buChar char="-"/>
            </a:pPr>
            <a:r>
              <a:rPr lang="es-PR" dirty="0" smtClean="0">
                <a:latin typeface="+mj-lt"/>
                <a:cs typeface="Arial" pitchFamily="34" charset="0"/>
              </a:rPr>
              <a:t> Hemorragia nasal</a:t>
            </a:r>
          </a:p>
          <a:p>
            <a:pPr lvl="1" eaLnBrk="0" hangingPunct="0">
              <a:spcBef>
                <a:spcPct val="20000"/>
              </a:spcBef>
            </a:pPr>
            <a:endParaRPr lang="es-PR" sz="28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spcBef>
                <a:spcPct val="50000"/>
              </a:spcBef>
            </a:pPr>
            <a:endParaRPr lang="es-PR" sz="28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605880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81200"/>
            <a:ext cx="8686800" cy="2743200"/>
          </a:xfrm>
        </p:spPr>
        <p:txBody>
          <a:bodyPr/>
          <a:lstStyle/>
          <a:p>
            <a:r>
              <a:rPr lang="es-ES" sz="2400" dirty="0" smtClean="0">
                <a:latin typeface="+mj-lt"/>
                <a:ea typeface="ＭＳ Ｐゴシック" pitchFamily="23" charset="-128"/>
                <a:cs typeface="Arial" charset="0"/>
              </a:rPr>
              <a:t>Puede prevenir la presión arterial tomando decisiones saludables y controlando las condiciones de salud que pueda tener.</a:t>
            </a:r>
          </a:p>
          <a:p>
            <a:pPr marL="0" indent="0">
              <a:buNone/>
            </a:pPr>
            <a:endParaRPr lang="es-ES" sz="2400" dirty="0" smtClean="0">
              <a:latin typeface="+mj-lt"/>
              <a:ea typeface="ＭＳ Ｐゴシック" pitchFamily="23" charset="-128"/>
              <a:cs typeface="Arial" charset="0"/>
            </a:endParaRPr>
          </a:p>
          <a:p>
            <a:r>
              <a:rPr lang="es-ES" sz="2400" dirty="0" smtClean="0">
                <a:latin typeface="+mj-lt"/>
                <a:ea typeface="ＭＳ Ｐゴシック" pitchFamily="23" charset="-128"/>
                <a:cs typeface="Arial" charset="0"/>
              </a:rPr>
              <a:t>Practique un mejor estilo de vida siguiendo estas recomendaciones:</a:t>
            </a:r>
          </a:p>
          <a:p>
            <a:pPr lvl="1"/>
            <a:r>
              <a:rPr lang="es-ES" sz="2200" dirty="0" smtClean="0">
                <a:latin typeface="+mj-lt"/>
                <a:ea typeface="ＭＳ Ｐゴシック" pitchFamily="23" charset="-128"/>
                <a:cs typeface="Arial" charset="0"/>
              </a:rPr>
              <a:t>Mantenga un peso saludable</a:t>
            </a:r>
          </a:p>
          <a:p>
            <a:pPr lvl="1"/>
            <a:r>
              <a:rPr lang="es-ES" sz="2200" dirty="0" smtClean="0">
                <a:latin typeface="+mj-lt"/>
                <a:ea typeface="ＭＳ Ｐゴシック" pitchFamily="23" charset="-128"/>
                <a:cs typeface="Arial" charset="0"/>
              </a:rPr>
              <a:t>Realice actividad física</a:t>
            </a:r>
          </a:p>
          <a:p>
            <a:pPr lvl="1"/>
            <a:r>
              <a:rPr lang="es-ES" sz="2200" dirty="0">
                <a:ea typeface="ＭＳ Ｐゴシック" pitchFamily="23" charset="-128"/>
                <a:cs typeface="Arial" charset="0"/>
              </a:rPr>
              <a:t>Lleve una dieta </a:t>
            </a:r>
            <a:r>
              <a:rPr lang="es-ES" sz="2200" dirty="0" smtClean="0">
                <a:ea typeface="ＭＳ Ｐゴシック" pitchFamily="23" charset="-128"/>
                <a:cs typeface="Arial" charset="0"/>
              </a:rPr>
              <a:t>saludable</a:t>
            </a:r>
            <a:endParaRPr lang="es-ES" sz="2200" dirty="0" smtClean="0">
              <a:latin typeface="+mj-lt"/>
              <a:ea typeface="ＭＳ Ｐゴシック" pitchFamily="23" charset="-128"/>
              <a:cs typeface="Arial" charset="0"/>
            </a:endParaRPr>
          </a:p>
          <a:p>
            <a:pPr lvl="1"/>
            <a:r>
              <a:rPr lang="es-ES" sz="2200" dirty="0" smtClean="0">
                <a:latin typeface="+mj-lt"/>
                <a:ea typeface="ＭＳ Ｐゴシック" pitchFamily="23" charset="-128"/>
                <a:cs typeface="Arial" charset="0"/>
              </a:rPr>
              <a:t>Deje de fumar</a:t>
            </a:r>
          </a:p>
          <a:p>
            <a:pPr lvl="1"/>
            <a:r>
              <a:rPr lang="es-ES" sz="2200" dirty="0" smtClean="0">
                <a:latin typeface="+mj-lt"/>
                <a:ea typeface="ＭＳ Ｐゴシック" pitchFamily="23" charset="-128"/>
                <a:cs typeface="Arial" charset="0"/>
              </a:rPr>
              <a:t>Limite el consumo de alcohol </a:t>
            </a:r>
            <a:endParaRPr lang="es-ES" sz="2200" dirty="0">
              <a:latin typeface="+mj-lt"/>
              <a:ea typeface="ＭＳ Ｐゴシック" pitchFamily="23" charset="-128"/>
              <a:cs typeface="Arial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772400" cy="1143000"/>
          </a:xfrm>
        </p:spPr>
        <p:txBody>
          <a:bodyPr/>
          <a:lstStyle/>
          <a:p>
            <a:pPr eaLnBrk="1" hangingPunct="1"/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Sabía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usted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que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…</a:t>
            </a:r>
            <a:endParaRPr lang="es-P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954874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Sabía usted que…</a:t>
            </a:r>
            <a:endParaRPr lang="es-ES_tradn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981200"/>
            <a:ext cx="8915400" cy="4114800"/>
          </a:xfrm>
        </p:spPr>
        <p:txBody>
          <a:bodyPr/>
          <a:lstStyle/>
          <a:p>
            <a:r>
              <a:rPr lang="es-ES_tradnl" sz="2400" b="1" dirty="0" smtClean="0"/>
              <a:t>Recuerde que para controlar la presión arterial debe:</a:t>
            </a:r>
          </a:p>
          <a:p>
            <a:pPr marL="800100" lvl="2" indent="0">
              <a:buNone/>
            </a:pPr>
            <a:endParaRPr lang="es-ES_tradnl" sz="900" dirty="0"/>
          </a:p>
          <a:p>
            <a:pPr marL="800100" lvl="2" indent="0">
              <a:buNone/>
            </a:pPr>
            <a:r>
              <a:rPr lang="es-ES_tradnl" dirty="0" smtClean="0"/>
              <a:t> </a:t>
            </a:r>
            <a:r>
              <a:rPr lang="es-ES_tradnl" sz="2300" dirty="0" smtClean="0"/>
              <a:t>- Monitorear su presión arterial frecuentemente.</a:t>
            </a:r>
          </a:p>
          <a:p>
            <a:pPr marL="800100" lvl="2" indent="0">
              <a:buNone/>
            </a:pPr>
            <a:r>
              <a:rPr lang="es-ES_tradnl" sz="2300" dirty="0" smtClean="0"/>
              <a:t> - Tomar sus medicamentos según indicado por el médico.</a:t>
            </a:r>
          </a:p>
          <a:p>
            <a:pPr marL="800100" lvl="2" indent="0">
              <a:buNone/>
            </a:pPr>
            <a:r>
              <a:rPr lang="es-ES_tradnl" sz="2300" dirty="0" smtClean="0"/>
              <a:t> - Visitar y hablar con su médico.</a:t>
            </a:r>
            <a:endParaRPr lang="es-ES_tradnl" sz="2300" dirty="0"/>
          </a:p>
        </p:txBody>
      </p:sp>
    </p:spTree>
    <p:extLst>
      <p:ext uri="{BB962C8B-B14F-4D97-AF65-F5344CB8AC3E}">
        <p14:creationId xmlns:p14="http://schemas.microsoft.com/office/powerpoint/2010/main" val="757625832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Referencias</a:t>
            </a:r>
            <a:endParaRPr lang="es-ES_tradn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sz="2400" dirty="0">
                <a:hlinkClick r:id="rId2"/>
              </a:rPr>
              <a:t>http://</a:t>
            </a:r>
            <a:r>
              <a:rPr lang="es-ES_tradnl" sz="2400" dirty="0" smtClean="0">
                <a:hlinkClick r:id="rId2"/>
              </a:rPr>
              <a:t>www.cdc.gov/bloodpressure/about.htm</a:t>
            </a:r>
            <a:endParaRPr lang="es-ES_tradnl" sz="2400" dirty="0" smtClean="0"/>
          </a:p>
          <a:p>
            <a:r>
              <a:rPr lang="es-ES_tradnl" sz="2400" u="sng" dirty="0" smtClean="0">
                <a:hlinkClick r:id="rId3"/>
              </a:rPr>
              <a:t>http</a:t>
            </a:r>
            <a:r>
              <a:rPr lang="es-ES_tradnl" sz="2400" u="sng" dirty="0">
                <a:hlinkClick r:id="rId3"/>
              </a:rPr>
              <a:t>://ksw-gtg.com/hbp/guide/#/1/</a:t>
            </a:r>
            <a:endParaRPr lang="es-ES_tradnl" sz="2400" dirty="0"/>
          </a:p>
        </p:txBody>
      </p:sp>
    </p:spTree>
    <p:extLst>
      <p:ext uri="{BB962C8B-B14F-4D97-AF65-F5344CB8AC3E}">
        <p14:creationId xmlns:p14="http://schemas.microsoft.com/office/powerpoint/2010/main" val="3874309922"/>
      </p:ext>
    </p:extLst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2000" y="76200"/>
            <a:ext cx="7772400" cy="1143000"/>
          </a:xfrm>
        </p:spPr>
        <p:txBody>
          <a:bodyPr/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rdia New" panose="020B0304020202020204" pitchFamily="34" charset="-34"/>
              </a:rPr>
              <a:t>¡Gracias por cuidar de su salud!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ordia New" panose="020B0304020202020204" pitchFamily="34" charset="-34"/>
            </a:endParaRPr>
          </a:p>
        </p:txBody>
      </p:sp>
      <p:pic>
        <p:nvPicPr>
          <p:cNvPr id="1026" name="Picture 2" descr="T:\Asuntos Medicos\Calidad Clínica\Calidad Educativa\Fotos\Medicina\Alta Presión (hipertensión)\Hypertension-Nutrition-Counsel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131" y="1905000"/>
            <a:ext cx="5648325" cy="4041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507061"/>
      </p:ext>
    </p:extLst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template cruz (2)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cruz (2)</Template>
  <TotalTime>844</TotalTime>
  <Words>411</Words>
  <Application>Microsoft Office PowerPoint</Application>
  <PresentationFormat>On-screen Show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template cruz (2)</vt:lpstr>
      <vt:lpstr>    </vt:lpstr>
      <vt:lpstr>Sabía usted que…</vt:lpstr>
      <vt:lpstr>Sabίa usted que…</vt:lpstr>
      <vt:lpstr>Sabίa usted que…</vt:lpstr>
      <vt:lpstr>Sabía usted que…</vt:lpstr>
      <vt:lpstr>Sabίa usted que…</vt:lpstr>
      <vt:lpstr>Sabίa usted que…</vt:lpstr>
      <vt:lpstr>Sabía usted que…</vt:lpstr>
      <vt:lpstr>Sabía usted que…</vt:lpstr>
      <vt:lpstr>Referencias</vt:lpstr>
      <vt:lpstr>¡Gracias por cuidar de su salud!</vt:lpstr>
    </vt:vector>
  </TitlesOfParts>
  <Company>Triple-S Management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Triple-S User</dc:creator>
  <cp:lastModifiedBy>Jellys J. Calderón Kercadó</cp:lastModifiedBy>
  <cp:revision>61</cp:revision>
  <dcterms:created xsi:type="dcterms:W3CDTF">2009-07-09T12:11:39Z</dcterms:created>
  <dcterms:modified xsi:type="dcterms:W3CDTF">2015-07-27T18:26:35Z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SDescription">
    <vt:lpwstr/>
  </property>
  <property fmtid="{D5CDD505-2E9C-101B-9397-08002B2CF9AE}" pid="3" name="Owner">
    <vt:lpwstr/>
  </property>
  <property fmtid="{D5CDD505-2E9C-101B-9397-08002B2CF9AE}" pid="4" name="Status">
    <vt:lpwstr/>
  </property>
  <property fmtid="{D5CDD505-2E9C-101B-9397-08002B2CF9AE}" pid="5" name="_AdHocReviewCycleID">
    <vt:i4>1743514454</vt:i4>
  </property>
  <property fmtid="{D5CDD505-2E9C-101B-9397-08002B2CF9AE}" pid="6" name="_NewReviewCycle">
    <vt:lpwstr/>
  </property>
  <property fmtid="{D5CDD505-2E9C-101B-9397-08002B2CF9AE}" pid="7" name="_EmailSubject">
    <vt:lpwstr>Capsula federalen español- HBP.pptx</vt:lpwstr>
  </property>
  <property fmtid="{D5CDD505-2E9C-101B-9397-08002B2CF9AE}" pid="8" name="_AuthorEmail">
    <vt:lpwstr>jcalderon@ssspr.com</vt:lpwstr>
  </property>
  <property fmtid="{D5CDD505-2E9C-101B-9397-08002B2CF9AE}" pid="9" name="_AuthorEmailDisplayName">
    <vt:lpwstr>Jellys J. Calderón Kercado</vt:lpwstr>
  </property>
  <property fmtid="{D5CDD505-2E9C-101B-9397-08002B2CF9AE}" pid="10" name="_PreviousAdHocReviewCycleID">
    <vt:i4>-1264650221</vt:i4>
  </property>
</Properties>
</file>