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handoutMasterIdLst>
    <p:handoutMasterId r:id="rId13"/>
  </p:handoutMasterIdLst>
  <p:sldIdLst>
    <p:sldId id="256" r:id="rId2"/>
    <p:sldId id="275" r:id="rId3"/>
    <p:sldId id="276" r:id="rId4"/>
    <p:sldId id="277" r:id="rId5"/>
    <p:sldId id="285" r:id="rId6"/>
    <p:sldId id="278" r:id="rId7"/>
    <p:sldId id="279" r:id="rId8"/>
    <p:sldId id="286" r:id="rId9"/>
    <p:sldId id="287" r:id="rId10"/>
    <p:sldId id="288" r:id="rId11"/>
    <p:sldId id="284" r:id="rId12"/>
  </p:sldIdLst>
  <p:sldSz cx="9144000" cy="6858000" type="screen4x3"/>
  <p:notesSz cx="7010400" cy="9296400"/>
  <p:custDataLst>
    <p:tags r:id="rId1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3" autoAdjust="0"/>
    <p:restoredTop sz="93705" autoAdjust="0"/>
  </p:normalViewPr>
  <p:slideViewPr>
    <p:cSldViewPr>
      <p:cViewPr>
        <p:scale>
          <a:sx n="82" d="100"/>
          <a:sy n="82" d="100"/>
        </p:scale>
        <p:origin x="-120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B88321B-17D3-4018-88E5-6DDC8CF72F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190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6203950"/>
            <a:ext cx="23622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-76200" y="-268288"/>
            <a:ext cx="9220200" cy="7126288"/>
            <a:chOff x="-76200" y="-268288"/>
            <a:chExt cx="9220200" cy="7126288"/>
          </a:xfrm>
        </p:grpSpPr>
        <p:pic>
          <p:nvPicPr>
            <p:cNvPr id="6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76200" y="-268288"/>
              <a:ext cx="9220200" cy="7126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05400" y="5791200"/>
              <a:ext cx="381000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908C7-8356-4138-86CC-CCCEF9160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6203950"/>
            <a:ext cx="23622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D979E-0703-44FB-9877-DCDDB258C0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567F0-B007-4E14-8647-ACB9045720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3BC24-81FF-4362-A1B5-1450A535A6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4AEB4-52F4-433E-9E9B-38C412F2E4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D7264-2A15-47FE-B671-77026DF44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2A44E-D0CA-4E98-9AB8-F022AED38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9B147-26BC-412E-953B-88ED17E2D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E5161-BC22-45C9-8313-1C8ADFB80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446B-B0B9-41F7-AE7A-F92B26B65F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00800" y="1524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BD52D-7A31-4FA0-A68F-E776916B87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FF4100CB-6D15-49AA-9F17-3764BBAE4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 advClick="0" advTm="15000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ksw-gtg.com/hbp/guide/#/1/" TargetMode="External"/><Relationship Id="rId2" Type="http://schemas.openxmlformats.org/officeDocument/2006/relationships/hyperlink" Target="http://www.cdc.gov/bloodpressure/about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5791200"/>
            <a:ext cx="3810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2286000"/>
            <a:ext cx="7924800" cy="1143000"/>
          </a:xfrm>
        </p:spPr>
        <p:txBody>
          <a:bodyPr/>
          <a:lstStyle/>
          <a:p>
            <a:pPr algn="ctr" eaLnBrk="1" hangingPunct="1"/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/>
            </a:r>
            <a:br>
              <a:rPr lang="en-US" sz="4800" b="1" dirty="0" smtClean="0"/>
            </a:br>
            <a:endParaRPr lang="en-US" sz="4800" b="1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990600"/>
            <a:ext cx="7391400" cy="1752600"/>
          </a:xfrm>
        </p:spPr>
        <p:txBody>
          <a:bodyPr/>
          <a:lstStyle/>
          <a:p>
            <a:pPr>
              <a:defRPr/>
            </a:pP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Take Care of your </a:t>
            </a:r>
          </a:p>
          <a:p>
            <a:pPr>
              <a:defRPr/>
            </a:pP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Blood Pressure!</a:t>
            </a:r>
            <a:endParaRPr 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09800" y="-10418"/>
            <a:ext cx="441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Health Education Unit</a:t>
            </a:r>
          </a:p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Medical and Dental Affairs Division</a:t>
            </a:r>
          </a:p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 </a:t>
            </a:r>
          </a:p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 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44">
            <a:off x="3429000" y="2765645"/>
            <a:ext cx="2106592" cy="177414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Did you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know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…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04800" y="2057400"/>
            <a:ext cx="8534400" cy="35052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Blood pressure is defined as the force of blood as it pushes against the walls of the arteries when the heart pumps the blood.</a:t>
            </a:r>
          </a:p>
          <a:p>
            <a:pPr marL="0" indent="0" eaLnBrk="1" hangingPunct="1">
              <a:buNone/>
            </a:pPr>
            <a:endParaRPr lang="en-US" sz="2400" dirty="0" smtClean="0">
              <a:solidFill>
                <a:schemeClr val="tx2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eaLnBrk="1" hangingPunct="1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High blood pressure could can cause serious health problems such as: coronary heart disease, heart failure, stroke, kidney failure, among others.</a:t>
            </a:r>
          </a:p>
          <a:p>
            <a:pPr eaLnBrk="1" hangingPunct="1"/>
            <a:endParaRPr lang="en-US" sz="2800" dirty="0" smtClean="0">
              <a:latin typeface="+mj-lt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304800"/>
            <a:ext cx="2013770" cy="145602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Did you know that…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04800" y="2057400"/>
            <a:ext cx="8534400" cy="3733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+mj-lt"/>
              </a:rPr>
              <a:t>Blood pressure is measured using two numbers</a:t>
            </a:r>
            <a:r>
              <a:rPr lang="en-US" sz="2800" dirty="0" smtClean="0">
                <a:latin typeface="+mj-lt"/>
                <a:cs typeface="Arial" pitchFamily="34" charset="0"/>
              </a:rPr>
              <a:t>:  </a:t>
            </a:r>
          </a:p>
          <a:p>
            <a:pPr lvl="1">
              <a:spcBef>
                <a:spcPct val="80000"/>
              </a:spcBef>
              <a:defRPr/>
            </a:pPr>
            <a:r>
              <a:rPr lang="en-US" sz="2400" dirty="0" smtClean="0">
                <a:latin typeface="+mj-lt"/>
              </a:rPr>
              <a:t>The top number, or </a:t>
            </a:r>
            <a:r>
              <a:rPr lang="en-US" sz="2400" b="1" dirty="0" smtClean="0">
                <a:latin typeface="+mj-lt"/>
              </a:rPr>
              <a:t>systolic</a:t>
            </a:r>
            <a:r>
              <a:rPr lang="en-US" sz="2400" dirty="0" smtClean="0">
                <a:latin typeface="+mj-lt"/>
              </a:rPr>
              <a:t> blood pressure, is the pressure in your blood vessels when your heart beats.</a:t>
            </a:r>
            <a:endParaRPr lang="en-US" sz="2000" dirty="0" smtClean="0">
              <a:solidFill>
                <a:srgbClr val="0070C0"/>
              </a:solidFill>
              <a:latin typeface="+mj-lt"/>
              <a:cs typeface="Arial" pitchFamily="34" charset="0"/>
            </a:endParaRPr>
          </a:p>
          <a:p>
            <a:pPr lvl="1">
              <a:spcBef>
                <a:spcPct val="80000"/>
              </a:spcBef>
              <a:spcAft>
                <a:spcPct val="10000"/>
              </a:spcAft>
              <a:defRPr/>
            </a:pPr>
            <a:r>
              <a:rPr lang="en-US" sz="2400" dirty="0" smtClean="0">
                <a:latin typeface="+mj-lt"/>
              </a:rPr>
              <a:t>The bottom number, or </a:t>
            </a:r>
            <a:r>
              <a:rPr lang="en-US" sz="2400" b="1" dirty="0" smtClean="0">
                <a:latin typeface="+mj-lt"/>
              </a:rPr>
              <a:t>diastolic</a:t>
            </a:r>
            <a:r>
              <a:rPr lang="en-US" sz="2400" dirty="0" smtClean="0">
                <a:latin typeface="+mj-lt"/>
              </a:rPr>
              <a:t> blood pressure, is the pressure in your blood when the heart is at rest between beats. </a:t>
            </a:r>
            <a:endParaRPr lang="en-US" sz="2000" dirty="0">
              <a:solidFill>
                <a:srgbClr val="0070C0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89885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610600" cy="27432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+mj-lt"/>
                <a:cs typeface="Arial" pitchFamily="34" charset="0"/>
              </a:rPr>
              <a:t>The desirable value for blood pressure is: </a:t>
            </a:r>
            <a:r>
              <a:rPr lang="en-US" sz="2800" u="sng" dirty="0" smtClean="0">
                <a:latin typeface="+mj-lt"/>
                <a:cs typeface="Arial" pitchFamily="34" charset="0"/>
              </a:rPr>
              <a:t>120/80mmHg</a:t>
            </a:r>
            <a:r>
              <a:rPr lang="en-US" sz="2800" dirty="0" smtClean="0">
                <a:latin typeface="+mj-lt"/>
                <a:cs typeface="Arial" pitchFamily="34" charset="0"/>
              </a:rPr>
              <a:t> or less.</a:t>
            </a:r>
            <a:endParaRPr lang="en-US" sz="2800" u="sng" dirty="0" smtClean="0"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+mj-lt"/>
              </a:rPr>
              <a:t>It is considered high blood pressure when the levels continually exceed 140/90 mmHg or more.</a:t>
            </a:r>
            <a:endParaRPr lang="en-US" sz="2800" u="sng" dirty="0">
              <a:latin typeface="+mj-lt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Did you know that …</a:t>
            </a:r>
          </a:p>
        </p:txBody>
      </p:sp>
      <p:pic>
        <p:nvPicPr>
          <p:cNvPr id="5" name="Picture 4" descr="Picture1 h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4388556"/>
            <a:ext cx="2514600" cy="2142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 bwMode="auto">
          <a:xfrm>
            <a:off x="2895600" y="4267200"/>
            <a:ext cx="2819400" cy="22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940756" y="4330700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562600" y="4375856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14037223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 you know that…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59534"/>
              </p:ext>
            </p:extLst>
          </p:nvPr>
        </p:nvGraphicFramePr>
        <p:xfrm>
          <a:off x="762000" y="2133600"/>
          <a:ext cx="7620000" cy="3544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6471"/>
                <a:gridCol w="4183529"/>
              </a:tblGrid>
              <a:tr h="12192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1" noProof="0" dirty="0" smtClean="0">
                          <a:solidFill>
                            <a:schemeClr val="tx1"/>
                          </a:solidFill>
                        </a:rPr>
                        <a:t>Normal levels:</a:t>
                      </a:r>
                      <a:endParaRPr lang="en-US" sz="24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0" noProof="0" dirty="0">
                          <a:solidFill>
                            <a:schemeClr val="tx1"/>
                          </a:solidFill>
                        </a:rPr>
                        <a:t>systolic: less than 120 mmHg</a:t>
                      </a:r>
                      <a:br>
                        <a:rPr lang="en-US" sz="2400" b="0" noProof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400" b="0" noProof="0" dirty="0">
                          <a:solidFill>
                            <a:schemeClr val="tx1"/>
                          </a:solidFill>
                        </a:rPr>
                        <a:t>diastolic: less than 80mmHg</a:t>
                      </a:r>
                    </a:p>
                  </a:txBody>
                  <a:tcPr marL="0" marR="0" marT="0" marB="0"/>
                </a:tc>
              </a:tr>
              <a:tr h="12954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1" noProof="0" dirty="0" smtClean="0">
                          <a:solidFill>
                            <a:schemeClr val="tx1"/>
                          </a:solidFill>
                        </a:rPr>
                        <a:t>At risk levels: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1" noProof="0" dirty="0" smtClean="0">
                          <a:solidFill>
                            <a:schemeClr val="tx1"/>
                          </a:solidFill>
                        </a:rPr>
                        <a:t>(prehypertension)</a:t>
                      </a:r>
                      <a:endParaRPr lang="en-US" sz="24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0" noProof="0" dirty="0" smtClean="0">
                          <a:solidFill>
                            <a:schemeClr val="tx1"/>
                          </a:solidFill>
                        </a:rPr>
                        <a:t>systolic: 120–139 mmHg</a:t>
                      </a:r>
                      <a:br>
                        <a:rPr lang="en-US" sz="2400" b="0" noProof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400" b="0" noProof="0" dirty="0" smtClean="0">
                          <a:solidFill>
                            <a:schemeClr val="tx1"/>
                          </a:solidFill>
                        </a:rPr>
                        <a:t>diastolic: 80–89 mmHg</a:t>
                      </a:r>
                      <a:endParaRPr lang="en-US" sz="24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/>
                </a:tc>
              </a:tr>
              <a:tr h="97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1" noProof="0" dirty="0" smtClean="0">
                          <a:solidFill>
                            <a:schemeClr val="tx1"/>
                          </a:solidFill>
                        </a:rPr>
                        <a:t>High levels:</a:t>
                      </a:r>
                      <a:endParaRPr lang="en-US" sz="24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0" noProof="0" dirty="0">
                          <a:solidFill>
                            <a:schemeClr val="tx1"/>
                          </a:solidFill>
                        </a:rPr>
                        <a:t>systolic: 140 mmHg or higher</a:t>
                      </a:r>
                      <a:br>
                        <a:rPr lang="en-US" sz="2400" b="0" noProof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400" b="0" noProof="0" dirty="0">
                          <a:solidFill>
                            <a:schemeClr val="tx1"/>
                          </a:solidFill>
                        </a:rPr>
                        <a:t>diastolic: 90 mmHg or higher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412143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458200" cy="4652434"/>
          </a:xfrm>
        </p:spPr>
        <p:txBody>
          <a:bodyPr/>
          <a:lstStyle/>
          <a:p>
            <a:r>
              <a:rPr lang="en-US" sz="2800" dirty="0" smtClean="0">
                <a:latin typeface="+mj-lt"/>
              </a:rPr>
              <a:t>Some risk factors that can increase blood pressure are: 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  <a:ea typeface="ＭＳ Ｐゴシック" pitchFamily="23" charset="-128"/>
                <a:cs typeface="Arial" charset="0"/>
              </a:rPr>
              <a:t>Family history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  <a:ea typeface="ＭＳ Ｐゴシック" pitchFamily="23" charset="-128"/>
                <a:cs typeface="Arial" charset="0"/>
              </a:rPr>
              <a:t>Diabetes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</a:rPr>
              <a:t>Physical Inactivity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</a:rPr>
              <a:t>Obesity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</a:rPr>
              <a:t>Tobacco Use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+mj-lt"/>
                <a:ea typeface="ＭＳ Ｐゴシック" pitchFamily="23" charset="-128"/>
                <a:cs typeface="Arial" charset="0"/>
              </a:rPr>
              <a:t>Diet high in sodium</a:t>
            </a:r>
            <a:endParaRPr lang="en-US" sz="2400" dirty="0">
              <a:latin typeface="+mj-lt"/>
              <a:ea typeface="ＭＳ Ｐゴシック" pitchFamily="23" charset="-128"/>
              <a:cs typeface="Arial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Did you know that …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562600" y="4375856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1026" name="Picture 2" descr="T:\Asuntos Medicos\Calidad Clínica\Calidad Educativa\Fotos\Medicina\Alta Presión (hipertensión)\Presión Alta 2 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980135"/>
            <a:ext cx="1828800" cy="276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227775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610600" cy="4876800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High blood pressure is called the "silent killer" because it often has no warning signs or symptoms, and many people do not know they have it. </a:t>
            </a:r>
          </a:p>
          <a:p>
            <a:r>
              <a:rPr lang="en-US" dirty="0" smtClean="0">
                <a:latin typeface="+mj-lt"/>
              </a:rPr>
              <a:t>Some common signs are:</a:t>
            </a:r>
          </a:p>
          <a:p>
            <a:pPr marL="800100" lvl="2" indent="-274320">
              <a:spcBef>
                <a:spcPts val="0"/>
              </a:spcBef>
            </a:pPr>
            <a:r>
              <a:rPr lang="en-US" dirty="0" smtClean="0">
                <a:latin typeface="+mj-lt"/>
                <a:ea typeface="ＭＳ Ｐゴシック" pitchFamily="23" charset="-128"/>
                <a:cs typeface="Arial" pitchFamily="34" charset="0"/>
              </a:rPr>
              <a:t>Chest pain</a:t>
            </a:r>
          </a:p>
          <a:p>
            <a:pPr marL="800100" lvl="2" indent="-274320">
              <a:spcBef>
                <a:spcPts val="0"/>
              </a:spcBef>
            </a:pPr>
            <a:r>
              <a:rPr lang="en-US" dirty="0" smtClean="0">
                <a:latin typeface="+mj-lt"/>
                <a:ea typeface="ＭＳ Ｐゴシック" pitchFamily="23" charset="-128"/>
                <a:cs typeface="Arial" pitchFamily="34" charset="0"/>
              </a:rPr>
              <a:t>Headache</a:t>
            </a:r>
          </a:p>
          <a:p>
            <a:pPr marL="800100" lvl="2" indent="-274320">
              <a:spcBef>
                <a:spcPts val="0"/>
              </a:spcBef>
            </a:pPr>
            <a:r>
              <a:rPr lang="en-US" dirty="0" smtClean="0">
                <a:latin typeface="+mj-lt"/>
                <a:ea typeface="ＭＳ Ｐゴシック" pitchFamily="23" charset="-128"/>
                <a:cs typeface="Arial" pitchFamily="34" charset="0"/>
              </a:rPr>
              <a:t>Change in vision</a:t>
            </a:r>
          </a:p>
          <a:p>
            <a:pPr marL="800100" lvl="2" indent="-274320">
              <a:spcBef>
                <a:spcPts val="0"/>
              </a:spcBef>
            </a:pPr>
            <a:r>
              <a:rPr lang="en-US" dirty="0" smtClean="0">
                <a:latin typeface="+mj-lt"/>
                <a:ea typeface="ＭＳ Ｐゴシック" pitchFamily="23" charset="-128"/>
                <a:cs typeface="Arial" pitchFamily="34" charset="0"/>
              </a:rPr>
              <a:t>Irregular heartbeat</a:t>
            </a:r>
          </a:p>
          <a:p>
            <a:pPr marL="800100" lvl="2" indent="-274320">
              <a:spcBef>
                <a:spcPts val="0"/>
              </a:spcBef>
            </a:pPr>
            <a:r>
              <a:rPr lang="en-US" dirty="0" smtClean="0">
                <a:latin typeface="+mj-lt"/>
                <a:ea typeface="ＭＳ Ｐゴシック" pitchFamily="23" charset="-128"/>
                <a:cs typeface="Arial" pitchFamily="34" charset="0"/>
              </a:rPr>
              <a:t>Nosebleeds</a:t>
            </a:r>
            <a:endParaRPr lang="en-US" dirty="0">
              <a:latin typeface="+mj-lt"/>
              <a:ea typeface="ＭＳ Ｐゴシック" pitchFamily="23" charset="-128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Did you know that …</a:t>
            </a:r>
          </a:p>
        </p:txBody>
      </p:sp>
    </p:spTree>
    <p:extLst>
      <p:ext uri="{BB962C8B-B14F-4D97-AF65-F5344CB8AC3E}">
        <p14:creationId xmlns:p14="http://schemas.microsoft.com/office/powerpoint/2010/main" val="3110605880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 you know that…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28800"/>
            <a:ext cx="8458200" cy="4724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You can prevent high blood pressure by making healthier choices to manage any health conditions you may have.</a:t>
            </a:r>
          </a:p>
          <a:p>
            <a:r>
              <a:rPr lang="en-US" dirty="0" smtClean="0">
                <a:latin typeface="+mj-lt"/>
              </a:rPr>
              <a:t>Practice healthy lifestyles</a:t>
            </a:r>
          </a:p>
          <a:p>
            <a:pPr lvl="1"/>
            <a:r>
              <a:rPr lang="en-US" dirty="0" smtClean="0">
                <a:latin typeface="+mj-lt"/>
              </a:rPr>
              <a:t>Start a healthy diet</a:t>
            </a:r>
          </a:p>
          <a:p>
            <a:pPr lvl="1"/>
            <a:r>
              <a:rPr lang="en-US" dirty="0" smtClean="0">
                <a:latin typeface="+mj-lt"/>
              </a:rPr>
              <a:t>Maintain a healthier weight</a:t>
            </a:r>
          </a:p>
          <a:p>
            <a:pPr lvl="1"/>
            <a:r>
              <a:rPr lang="en-US" dirty="0" smtClean="0">
                <a:latin typeface="+mj-lt"/>
              </a:rPr>
              <a:t>Increase physical activity</a:t>
            </a:r>
          </a:p>
          <a:p>
            <a:pPr lvl="1"/>
            <a:r>
              <a:rPr lang="en-US" dirty="0" smtClean="0">
                <a:latin typeface="+mj-lt"/>
              </a:rPr>
              <a:t>Quit smoking</a:t>
            </a:r>
          </a:p>
          <a:p>
            <a:pPr lvl="1"/>
            <a:r>
              <a:rPr lang="en-US" dirty="0" smtClean="0">
                <a:latin typeface="+mj-lt"/>
              </a:rPr>
              <a:t>Decrease alcohol use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6613935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 you know that…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458200" cy="4114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+mj-lt"/>
              </a:rPr>
              <a:t>To control your blood pressure levels, remember to:</a:t>
            </a:r>
          </a:p>
          <a:p>
            <a:pPr marL="0" indent="0">
              <a:buNone/>
            </a:pPr>
            <a:r>
              <a:rPr lang="en-US" sz="1100" dirty="0" smtClean="0">
                <a:latin typeface="+mj-lt"/>
              </a:rPr>
              <a:t> </a:t>
            </a:r>
            <a:endParaRPr lang="en-US" sz="900" dirty="0" smtClean="0">
              <a:latin typeface="+mj-lt"/>
            </a:endParaRPr>
          </a:p>
          <a:p>
            <a:r>
              <a:rPr lang="en-US" sz="2800" dirty="0" smtClean="0">
                <a:latin typeface="+mj-lt"/>
              </a:rPr>
              <a:t>Measure your blood pressure frequently</a:t>
            </a:r>
          </a:p>
          <a:p>
            <a:r>
              <a:rPr lang="en-US" sz="2800" dirty="0" smtClean="0">
                <a:latin typeface="+mj-lt"/>
              </a:rPr>
              <a:t>Take your treatment as directed by the physician</a:t>
            </a:r>
          </a:p>
          <a:p>
            <a:r>
              <a:rPr lang="en-US" sz="2800" dirty="0" smtClean="0">
                <a:latin typeface="+mj-lt"/>
              </a:rPr>
              <a:t>Visit and talk with your physician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725439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sz="2800" dirty="0">
                <a:hlinkClick r:id="rId2"/>
              </a:rPr>
              <a:t>http://</a:t>
            </a:r>
            <a:r>
              <a:rPr lang="es-ES_tradnl" sz="2800" dirty="0" smtClean="0">
                <a:hlinkClick r:id="rId2"/>
              </a:rPr>
              <a:t>www.cdc.gov/bloodpressure/about.htm</a:t>
            </a:r>
            <a:endParaRPr lang="es-ES_tradnl" sz="2800" dirty="0" smtClean="0"/>
          </a:p>
          <a:p>
            <a:r>
              <a:rPr lang="es-ES_tradnl" sz="2800" u="sng" dirty="0" smtClean="0">
                <a:hlinkClick r:id="rId3"/>
              </a:rPr>
              <a:t>http</a:t>
            </a:r>
            <a:r>
              <a:rPr lang="es-ES_tradnl" sz="2800" u="sng" dirty="0">
                <a:hlinkClick r:id="rId3"/>
              </a:rPr>
              <a:t>://ksw-gtg.com/hbp/guide/#/1/</a:t>
            </a: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val="4243615481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72400" cy="1143000"/>
          </a:xfrm>
        </p:spPr>
        <p:txBody>
          <a:bodyPr/>
          <a:lstStyle/>
          <a:p>
            <a:pPr algn="ctr"/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Thanks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taking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s-ES_tradnl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T:\Asuntos Medicos\Calidad Clínica\Calidad Educativa\Fotos\Medicina\Alta Presión (hipertensión)\Hypertension-Nutrition-Counse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31" y="1905000"/>
            <a:ext cx="5648325" cy="404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059633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emplate cruz (2)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cruz (2)</Template>
  <TotalTime>1019</TotalTime>
  <Words>368</Words>
  <Application>Microsoft Office PowerPoint</Application>
  <PresentationFormat>On-screen Show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template cruz (2)</vt:lpstr>
      <vt:lpstr>    </vt:lpstr>
      <vt:lpstr>Did you know…</vt:lpstr>
      <vt:lpstr>Did you know that…</vt:lpstr>
      <vt:lpstr>Did you know that …</vt:lpstr>
      <vt:lpstr>Did you know that…</vt:lpstr>
      <vt:lpstr>Did you know that …</vt:lpstr>
      <vt:lpstr>Did you know that …</vt:lpstr>
      <vt:lpstr>Did you know that…</vt:lpstr>
      <vt:lpstr>Did you know that…</vt:lpstr>
      <vt:lpstr>Reference</vt:lpstr>
      <vt:lpstr>Thanks for taking care of your health!</vt:lpstr>
    </vt:vector>
  </TitlesOfParts>
  <Company>Triple-S Management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Triple-S User</dc:creator>
  <cp:lastModifiedBy>Jellys J. Calderón Kercadó</cp:lastModifiedBy>
  <cp:revision>73</cp:revision>
  <dcterms:created xsi:type="dcterms:W3CDTF">2009-07-09T12:11:39Z</dcterms:created>
  <dcterms:modified xsi:type="dcterms:W3CDTF">2015-07-27T18:35:09Z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Owner">
    <vt:lpwstr/>
  </property>
  <property fmtid="{D5CDD505-2E9C-101B-9397-08002B2CF9AE}" pid="4" name="Status">
    <vt:lpwstr/>
  </property>
  <property fmtid="{D5CDD505-2E9C-101B-9397-08002B2CF9AE}" pid="5" name="_AdHocReviewCycleID">
    <vt:i4>579480280</vt:i4>
  </property>
  <property fmtid="{D5CDD505-2E9C-101B-9397-08002B2CF9AE}" pid="6" name="_NewReviewCycle">
    <vt:lpwstr/>
  </property>
  <property fmtid="{D5CDD505-2E9C-101B-9397-08002B2CF9AE}" pid="7" name="_EmailSubject">
    <vt:lpwstr>Capsula federal en ingles Blood Pressure.pptx</vt:lpwstr>
  </property>
  <property fmtid="{D5CDD505-2E9C-101B-9397-08002B2CF9AE}" pid="8" name="_AuthorEmail">
    <vt:lpwstr>jcalderon@ssspr.com</vt:lpwstr>
  </property>
  <property fmtid="{D5CDD505-2E9C-101B-9397-08002B2CF9AE}" pid="9" name="_AuthorEmailDisplayName">
    <vt:lpwstr>Jellys J. Calderón Kercado</vt:lpwstr>
  </property>
  <property fmtid="{D5CDD505-2E9C-101B-9397-08002B2CF9AE}" pid="10" name="_PreviousAdHocReviewCycleID">
    <vt:i4>-1651794642</vt:i4>
  </property>
</Properties>
</file>